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4"/>
  </p:notesMasterIdLst>
  <p:handoutMasterIdLst>
    <p:handoutMasterId r:id="rId55"/>
  </p:handoutMasterIdLst>
  <p:sldIdLst>
    <p:sldId id="298" r:id="rId4"/>
    <p:sldId id="400" r:id="rId5"/>
    <p:sldId id="405" r:id="rId6"/>
    <p:sldId id="409" r:id="rId7"/>
    <p:sldId id="436" r:id="rId8"/>
    <p:sldId id="407" r:id="rId9"/>
    <p:sldId id="408" r:id="rId10"/>
    <p:sldId id="410" r:id="rId11"/>
    <p:sldId id="411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35" r:id="rId25"/>
    <p:sldId id="425" r:id="rId26"/>
    <p:sldId id="426" r:id="rId27"/>
    <p:sldId id="447" r:id="rId28"/>
    <p:sldId id="427" r:id="rId29"/>
    <p:sldId id="429" r:id="rId30"/>
    <p:sldId id="430" r:id="rId31"/>
    <p:sldId id="428" r:id="rId32"/>
    <p:sldId id="431" r:id="rId33"/>
    <p:sldId id="433" r:id="rId34"/>
    <p:sldId id="437" r:id="rId35"/>
    <p:sldId id="438" r:id="rId36"/>
    <p:sldId id="439" r:id="rId37"/>
    <p:sldId id="440" r:id="rId38"/>
    <p:sldId id="443" r:id="rId39"/>
    <p:sldId id="444" r:id="rId40"/>
    <p:sldId id="445" r:id="rId41"/>
    <p:sldId id="446" r:id="rId42"/>
    <p:sldId id="448" r:id="rId43"/>
    <p:sldId id="463" r:id="rId44"/>
    <p:sldId id="453" r:id="rId45"/>
    <p:sldId id="455" r:id="rId46"/>
    <p:sldId id="456" r:id="rId47"/>
    <p:sldId id="457" r:id="rId48"/>
    <p:sldId id="460" r:id="rId49"/>
    <p:sldId id="462" r:id="rId50"/>
    <p:sldId id="434" r:id="rId51"/>
    <p:sldId id="442" r:id="rId52"/>
    <p:sldId id="461" r:id="rId5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03/02/2025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03/02/2025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03/02/2025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98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2AEE81-AC5B-5833-B56A-4AC11074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09" y="1292153"/>
            <a:ext cx="9536468" cy="464514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1560871" y="4444181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73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94F080-4D3B-77B2-D423-0F29FDB6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3" t="564"/>
          <a:stretch/>
        </p:blipFill>
        <p:spPr>
          <a:xfrm>
            <a:off x="1086464" y="1493356"/>
            <a:ext cx="10019071" cy="387128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A8420F1-1535-3A44-12BA-6B2231385B98}"/>
              </a:ext>
            </a:extLst>
          </p:cNvPr>
          <p:cNvSpPr/>
          <p:nvPr/>
        </p:nvSpPr>
        <p:spPr>
          <a:xfrm>
            <a:off x="8209934" y="1519319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76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73587C-C33B-81B9-0864-4A7798EC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4" y="871537"/>
            <a:ext cx="10896662" cy="57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683D97-1932-4B0D-41CB-9812FCC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492"/>
            <a:ext cx="10515600" cy="497301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005B4D3-669E-60BC-F392-56801DF77B41}"/>
              </a:ext>
            </a:extLst>
          </p:cNvPr>
          <p:cNvSpPr/>
          <p:nvPr/>
        </p:nvSpPr>
        <p:spPr>
          <a:xfrm>
            <a:off x="8622889" y="822377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84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B04523-0DC0-080F-3836-28457AFD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6"/>
          <a:stretch/>
        </p:blipFill>
        <p:spPr>
          <a:xfrm>
            <a:off x="580587" y="1611472"/>
            <a:ext cx="10638020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1026" name="Picture 2" descr="Tempo cronológico e tempo histórico - Brasil Escola">
            <a:extLst>
              <a:ext uri="{FF2B5EF4-FFF2-40B4-BE49-F238E27FC236}">
                <a16:creationId xmlns:a16="http://schemas.microsoft.com/office/drawing/2014/main" id="{A001E493-80D7-2433-5D52-D3690737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42" y="871537"/>
            <a:ext cx="6820515" cy="45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AD04A1-4B62-EE0C-6942-9772FDAC42E4}"/>
              </a:ext>
            </a:extLst>
          </p:cNvPr>
          <p:cNvSpPr txBox="1"/>
          <p:nvPr/>
        </p:nvSpPr>
        <p:spPr>
          <a:xfrm>
            <a:off x="3070123" y="5663297"/>
            <a:ext cx="6218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https://www.youtube.com/watch?v=rUTKomc2gG8&amp;list=PLntvgXM11X6pi7mW0O4ZmfUI1xDSIbmTm&amp;index=4</a:t>
            </a:r>
          </a:p>
        </p:txBody>
      </p:sp>
    </p:spTree>
    <p:extLst>
      <p:ext uri="{BB962C8B-B14F-4D97-AF65-F5344CB8AC3E}">
        <p14:creationId xmlns:p14="http://schemas.microsoft.com/office/powerpoint/2010/main" val="382202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2050" name="Picture 2" descr="conheça a base da programação front-end: html, css e javascript">
            <a:extLst>
              <a:ext uri="{FF2B5EF4-FFF2-40B4-BE49-F238E27FC236}">
                <a16:creationId xmlns:a16="http://schemas.microsoft.com/office/drawing/2014/main" id="{9C68633D-1A12-2DD6-9603-CA035689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13" y="2629512"/>
            <a:ext cx="7380338" cy="36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256280" y="1481930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triamigos</a:t>
            </a:r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ainda nos acompanhará nesta disciplina!</a:t>
            </a:r>
          </a:p>
        </p:txBody>
      </p:sp>
    </p:spTree>
    <p:extLst>
      <p:ext uri="{BB962C8B-B14F-4D97-AF65-F5344CB8AC3E}">
        <p14:creationId xmlns:p14="http://schemas.microsoft.com/office/powerpoint/2010/main" val="227919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423428" y="2406162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Criem uma página index que vai servir como uma biblioteca das nossas aulas </a:t>
            </a:r>
          </a:p>
        </p:txBody>
      </p:sp>
    </p:spTree>
    <p:extLst>
      <p:ext uri="{BB962C8B-B14F-4D97-AF65-F5344CB8AC3E}">
        <p14:creationId xmlns:p14="http://schemas.microsoft.com/office/powerpoint/2010/main" val="164166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791423" y="2173865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início da </a:t>
            </a:r>
            <a:r>
              <a:rPr lang="pt-BR" sz="2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as páginas eram pouco ou nada interativas, eram documentos que apresentavam seu conteúdo exatamente como foram criados para serem exibidos no navegador</a:t>
            </a:r>
            <a:r>
              <a:rPr lang="pt-BR" sz="2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(HTML puro).</a:t>
            </a:r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Existiam algumas tecnologias para a geração de páginas no lado do servidor, mas havia limitações no que diz respeito a como o usuário consumia aquele conteúdo. </a:t>
            </a: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Navegar através de </a:t>
            </a:r>
            <a:r>
              <a:rPr lang="pt-BR" sz="2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 enviar informações através de formulários era basicamente tudo o que se podia fazer.</a:t>
            </a:r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3C51AE7-8E6D-4878-B341-158DC93A0AB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8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3076" name="Picture 4" descr="10 livros sobre inovação para ler em 2022 | Blog do Distrito">
            <a:extLst>
              <a:ext uri="{FF2B5EF4-FFF2-40B4-BE49-F238E27FC236}">
                <a16:creationId xmlns:a16="http://schemas.microsoft.com/office/drawing/2014/main" id="{2B6D92EF-5962-E546-0B9B-9B5FD556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8" y="1073191"/>
            <a:ext cx="9166123" cy="5499674"/>
          </a:xfrm>
          <a:prstGeom prst="rect">
            <a:avLst/>
          </a:prstGeom>
          <a:noFill/>
          <a:effectLst>
            <a:outerShdw blurRad="787400" dist="50800" dir="5400000" algn="ctr" rotWithShape="0">
              <a:srgbClr val="000000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740309" y="2386497"/>
            <a:ext cx="6341806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1- UI x UX</a:t>
            </a: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2 – Introdução </a:t>
            </a:r>
            <a:r>
              <a:rPr lang="pt-BR" sz="32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5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ricks and tips for VSCode Beginners | by Komal Khetlani | Dev Genius">
            <a:extLst>
              <a:ext uri="{FF2B5EF4-FFF2-40B4-BE49-F238E27FC236}">
                <a16:creationId xmlns:a16="http://schemas.microsoft.com/office/drawing/2014/main" id="{7ED0BBB7-D3B8-C5BC-DDE9-D0AEAB8E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87" y="1558412"/>
            <a:ext cx="7993626" cy="39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CE8D-A4B7-AA10-3368-84622D0E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43BF77E-AF58-7B04-4FDB-CF0A8F88C8E9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63FF7F0-0777-D1B9-4484-1F6ACB2F4A4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99B80-B16E-B3EE-FE5B-D75D7A5C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07" y="2468321"/>
            <a:ext cx="7703836" cy="27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302AA0-EA64-1F06-3243-F47AE5F6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14" y="871537"/>
            <a:ext cx="9794972" cy="51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931815" y="1658908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o usuário seja notificado.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usuário informe algum contexto.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exibe uma pergunta com possibilidade de confirmar ou não. </a:t>
            </a:r>
          </a:p>
        </p:txBody>
      </p:sp>
    </p:spTree>
    <p:extLst>
      <p:ext uri="{BB962C8B-B14F-4D97-AF65-F5344CB8AC3E}">
        <p14:creationId xmlns:p14="http://schemas.microsoft.com/office/powerpoint/2010/main" val="411446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7D3263A-5DFD-C363-6E41-A0B2D33785A7}"/>
              </a:ext>
            </a:extLst>
          </p:cNvPr>
          <p:cNvSpPr txBox="1">
            <a:spLocks/>
          </p:cNvSpPr>
          <p:nvPr/>
        </p:nvSpPr>
        <p:spPr>
          <a:xfrm>
            <a:off x="511276" y="5847133"/>
            <a:ext cx="11169445" cy="889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25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usar pelo menos o  nome que foi fornecido pelo usuário podemos usar o </a:t>
            </a:r>
            <a:r>
              <a:rPr lang="pt-BR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document.write</a:t>
            </a:r>
            <a:r>
              <a:rPr lang="pt-BR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/>
            <a:endParaRPr lang="pt-BR" sz="25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8B39AA-65C2-246B-60CF-96590EC7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32" y="871537"/>
            <a:ext cx="8538131" cy="47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Vetores de Emoticon Smiley Medo Dos Desenhos e mais imagens de Emoticon -  Emoticon, Medo, Choque">
            <a:extLst>
              <a:ext uri="{FF2B5EF4-FFF2-40B4-BE49-F238E27FC236}">
                <a16:creationId xmlns:a16="http://schemas.microsoft.com/office/drawing/2014/main" id="{B835ACF9-745E-6697-C9D8-A6C2D19D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01" y="2421593"/>
            <a:ext cx="3754751" cy="41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0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1838632" y="238923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1838632" y="348004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1838632" y="460503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1838632" y="573002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6504038" y="334610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6543370" y="453102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1196062" y="24063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C1F5C9-BDF5-969B-1327-76FD6DFA0BA3}"/>
              </a:ext>
            </a:extLst>
          </p:cNvPr>
          <p:cNvSpPr txBox="1"/>
          <p:nvPr/>
        </p:nvSpPr>
        <p:spPr>
          <a:xfrm>
            <a:off x="2968786" y="351428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FB1746-9558-FA4C-AF62-A404F52765BE}"/>
              </a:ext>
            </a:extLst>
          </p:cNvPr>
          <p:cNvSpPr txBox="1"/>
          <p:nvPr/>
        </p:nvSpPr>
        <p:spPr>
          <a:xfrm>
            <a:off x="1191868" y="3453482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1A479E-AA60-A583-6EE7-306A69FE655A}"/>
              </a:ext>
            </a:extLst>
          </p:cNvPr>
          <p:cNvSpPr txBox="1"/>
          <p:nvPr/>
        </p:nvSpPr>
        <p:spPr>
          <a:xfrm>
            <a:off x="117088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5874CF-7ECB-4401-58B6-0C87EEFF8867}"/>
              </a:ext>
            </a:extLst>
          </p:cNvPr>
          <p:cNvSpPr txBox="1"/>
          <p:nvPr/>
        </p:nvSpPr>
        <p:spPr>
          <a:xfrm>
            <a:off x="1295835" y="573002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2968786" y="2398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7E492B1-BEF4-3D83-5BB8-0890ABF86654}"/>
              </a:ext>
            </a:extLst>
          </p:cNvPr>
          <p:cNvSpPr txBox="1"/>
          <p:nvPr/>
        </p:nvSpPr>
        <p:spPr>
          <a:xfrm>
            <a:off x="303169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E1D008-F96B-E7ED-FC71-62EA00FAD826}"/>
              </a:ext>
            </a:extLst>
          </p:cNvPr>
          <p:cNvSpPr txBox="1"/>
          <p:nvPr/>
        </p:nvSpPr>
        <p:spPr>
          <a:xfrm>
            <a:off x="3031690" y="576426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E87A37-E2A4-7659-098D-6310AD60BED2}"/>
              </a:ext>
            </a:extLst>
          </p:cNvPr>
          <p:cNvSpPr txBox="1"/>
          <p:nvPr/>
        </p:nvSpPr>
        <p:spPr>
          <a:xfrm>
            <a:off x="5921021" y="335443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BA9C7B-C94C-3035-1542-A9468F2205B6}"/>
              </a:ext>
            </a:extLst>
          </p:cNvPr>
          <p:cNvSpPr txBox="1"/>
          <p:nvPr/>
        </p:nvSpPr>
        <p:spPr>
          <a:xfrm>
            <a:off x="7693745" y="33461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D5FE290-6074-5B3C-3B74-7E6DF4D04E33}"/>
              </a:ext>
            </a:extLst>
          </p:cNvPr>
          <p:cNvSpPr txBox="1"/>
          <p:nvPr/>
        </p:nvSpPr>
        <p:spPr>
          <a:xfrm>
            <a:off x="6002498" y="45415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08DD1E6-B1E4-1F61-2C13-4A77B43D5347}"/>
              </a:ext>
            </a:extLst>
          </p:cNvPr>
          <p:cNvSpPr txBox="1"/>
          <p:nvPr/>
        </p:nvSpPr>
        <p:spPr>
          <a:xfrm>
            <a:off x="7775222" y="453324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92B0B65-73BE-F19D-41CF-D7051E689CD0}"/>
              </a:ext>
            </a:extLst>
          </p:cNvPr>
          <p:cNvSpPr txBox="1"/>
          <p:nvPr/>
        </p:nvSpPr>
        <p:spPr>
          <a:xfrm>
            <a:off x="3671489" y="2398028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36652C-79C0-5008-8639-84D3BB2E6439}"/>
              </a:ext>
            </a:extLst>
          </p:cNvPr>
          <p:cNvSpPr txBox="1"/>
          <p:nvPr/>
        </p:nvSpPr>
        <p:spPr>
          <a:xfrm>
            <a:off x="3668772" y="3541091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 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48F1001-9B78-76AF-0523-5633CB737774}"/>
              </a:ext>
            </a:extLst>
          </p:cNvPr>
          <p:cNvSpPr txBox="1"/>
          <p:nvPr/>
        </p:nvSpPr>
        <p:spPr>
          <a:xfrm>
            <a:off x="3649708" y="4614437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=21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3751356" y="5764261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02A9E47-3224-631D-141E-C4B39D9822C7}"/>
              </a:ext>
            </a:extLst>
          </p:cNvPr>
          <p:cNvSpPr txBox="1"/>
          <p:nvPr/>
        </p:nvSpPr>
        <p:spPr>
          <a:xfrm>
            <a:off x="8390426" y="34144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EF39FD6-F624-EE7D-B2F7-3A3380D66018}"/>
              </a:ext>
            </a:extLst>
          </p:cNvPr>
          <p:cNvSpPr txBox="1"/>
          <p:nvPr/>
        </p:nvSpPr>
        <p:spPr>
          <a:xfrm>
            <a:off x="8378185" y="4531029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=343</a:t>
            </a:r>
          </a:p>
        </p:txBody>
      </p:sp>
    </p:spTree>
    <p:extLst>
      <p:ext uri="{BB962C8B-B14F-4D97-AF65-F5344CB8AC3E}">
        <p14:creationId xmlns:p14="http://schemas.microsoft.com/office/powerpoint/2010/main" val="138564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Precedência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3652899" y="325266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5584721" y="326385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3010329" y="326978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4783053" y="326145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6827471" y="32406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E494E8-CCE9-E164-E172-34A54E39CC7B}"/>
              </a:ext>
            </a:extLst>
          </p:cNvPr>
          <p:cNvSpPr txBox="1"/>
          <p:nvPr/>
        </p:nvSpPr>
        <p:spPr>
          <a:xfrm>
            <a:off x="7993727" y="3240646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=13</a:t>
            </a:r>
          </a:p>
        </p:txBody>
      </p:sp>
    </p:spTree>
    <p:extLst>
      <p:ext uri="{BB962C8B-B14F-4D97-AF65-F5344CB8AC3E}">
        <p14:creationId xmlns:p14="http://schemas.microsoft.com/office/powerpoint/2010/main" val="150020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4581832" y="234007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4581832" y="34308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4581832" y="455586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5911643" y="456707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7241454" y="457495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4581832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8F2E26B-A672-C33E-3F08-6C04AE4B7590}"/>
              </a:ext>
            </a:extLst>
          </p:cNvPr>
          <p:cNvSpPr/>
          <p:nvPr/>
        </p:nvSpPr>
        <p:spPr>
          <a:xfrm>
            <a:off x="5931310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834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Visando o potencial da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o público geral e a necessidade de haver uma interação maior do usuário com as páginas, a Netscape, criadora do navegador mais popular do início dos anos 90, de mesmo nome, criou 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uma linguagem simples que permitia a execução de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contidos nas páginas dentro do próprio navegador.</a:t>
            </a:r>
          </a:p>
          <a:p>
            <a:pPr algn="l"/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Aproveitando o iminente sucesso do Java, que vinha conquistando cada vez mais espaço no mercado de desenvolvimento de aplicações corporativas, a Netscape logo rebatizou 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num acordo com a Sun para alavancar o uso das duas. A então vice-líder dos navegadores, Microsoft, adicionou ao Internet Explorer o suporte a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escritos em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VBScript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criou sua própria versão de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 JScript.</a:t>
            </a:r>
          </a:p>
          <a:p>
            <a:pPr algn="l"/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de programação mais popular no desenvolvimento Web. Suportada por todos os navegadores, a linguagem é responsável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praticamente qualquer tipo de dinamismo que queiramos em nossas páginas.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05398F3-8298-495C-8A53-A4B29673F23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825908" y="2081696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Então como fazemos o calculo da media de 3 notas?</a:t>
            </a:r>
          </a:p>
        </p:txBody>
      </p:sp>
    </p:spTree>
    <p:extLst>
      <p:ext uri="{BB962C8B-B14F-4D97-AF65-F5344CB8AC3E}">
        <p14:creationId xmlns:p14="http://schemas.microsoft.com/office/powerpoint/2010/main" val="130106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308538" y="336136"/>
            <a:ext cx="10057554" cy="2107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75FD60-4D32-4C56-9F2F-4F902F2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62" y="1658910"/>
            <a:ext cx="9301314" cy="46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6694-9E33-B752-5EF8-F7F1CA1E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5BD91A-CE52-F1B4-72E4-4AD08EBFDAD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CAEA6F78-B149-F6A7-4F2E-194BAB3DDD59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A19E610-839F-A715-9889-C38D913F26A9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A056AF-B4B7-F8D1-D368-1D31D907343B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D623B3-B76D-4203-0B13-6010518D6386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122DA2-AF7D-B382-09E7-CC293AD0B01B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789D1E-147C-6C86-A67A-819A125F78C5}"/>
              </a:ext>
            </a:extLst>
          </p:cNvPr>
          <p:cNvSpPr/>
          <p:nvPr/>
        </p:nvSpPr>
        <p:spPr>
          <a:xfrm>
            <a:off x="5665836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9C649CC-8648-D603-1BAC-B3910673B56E}"/>
              </a:ext>
            </a:extLst>
          </p:cNvPr>
          <p:cNvSpPr/>
          <p:nvPr/>
        </p:nvSpPr>
        <p:spPr>
          <a:xfrm>
            <a:off x="5665836" y="321144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54E01A-D170-D493-6F65-65DEBBC3BC30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8A339-65C5-4A0C-992D-F24E547D9535}"/>
              </a:ext>
            </a:extLst>
          </p:cNvPr>
          <p:cNvSpPr txBox="1"/>
          <p:nvPr/>
        </p:nvSpPr>
        <p:spPr>
          <a:xfrm>
            <a:off x="2861190" y="200854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8EC435-47C9-65F7-2316-303C1603BE2E}"/>
              </a:ext>
            </a:extLst>
          </p:cNvPr>
          <p:cNvSpPr txBox="1"/>
          <p:nvPr/>
        </p:nvSpPr>
        <p:spPr>
          <a:xfrm>
            <a:off x="2984094" y="328193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244A7E-8F53-6032-F64C-D583DEA7601F}"/>
              </a:ext>
            </a:extLst>
          </p:cNvPr>
          <p:cNvSpPr txBox="1"/>
          <p:nvPr/>
        </p:nvSpPr>
        <p:spPr>
          <a:xfrm>
            <a:off x="2984094" y="4483564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 ou Igual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597D7C-3539-074B-71C3-69825ACB4CE8}"/>
              </a:ext>
            </a:extLst>
          </p:cNvPr>
          <p:cNvSpPr txBox="1"/>
          <p:nvPr/>
        </p:nvSpPr>
        <p:spPr>
          <a:xfrm>
            <a:off x="2984094" y="5625864"/>
            <a:ext cx="343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 ou Igual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46D8F8-C294-1D7E-5242-4771D9F73BFE}"/>
              </a:ext>
            </a:extLst>
          </p:cNvPr>
          <p:cNvSpPr txBox="1"/>
          <p:nvPr/>
        </p:nvSpPr>
        <p:spPr>
          <a:xfrm>
            <a:off x="6850118" y="2081426"/>
            <a:ext cx="1297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1133312-0DC2-C025-9BAA-429761579796}"/>
              </a:ext>
            </a:extLst>
          </p:cNvPr>
          <p:cNvSpPr txBox="1"/>
          <p:nvPr/>
        </p:nvSpPr>
        <p:spPr>
          <a:xfrm>
            <a:off x="6807918" y="3281939"/>
            <a:ext cx="5033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Diferente – Não Igual</a:t>
            </a:r>
          </a:p>
        </p:txBody>
      </p:sp>
    </p:spTree>
    <p:extLst>
      <p:ext uri="{BB962C8B-B14F-4D97-AF65-F5344CB8AC3E}">
        <p14:creationId xmlns:p14="http://schemas.microsoft.com/office/powerpoint/2010/main" val="248921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212A-727E-DE8D-8984-EDFDA4B8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1500E82-88BD-A0F1-9E42-DC13163B997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F07EDA3-C1BD-F52F-150F-CB622AE83DD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A66824-6A56-1345-A606-F73EE05FE3D0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7DC5E6-CE35-0C2C-4E24-717CC9887E54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207BAE-5DF0-D0C0-9F30-039F54EC87E1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69323A-47F3-7400-55B8-DABAD88B7A82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092E601-0355-D39A-2105-8F77179F3670}"/>
              </a:ext>
            </a:extLst>
          </p:cNvPr>
          <p:cNvSpPr/>
          <p:nvPr/>
        </p:nvSpPr>
        <p:spPr>
          <a:xfrm>
            <a:off x="7219767" y="198435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4D4DB9-71C0-1ABD-F699-7C8D3B741FFF}"/>
              </a:ext>
            </a:extLst>
          </p:cNvPr>
          <p:cNvSpPr/>
          <p:nvPr/>
        </p:nvSpPr>
        <p:spPr>
          <a:xfrm>
            <a:off x="7219767" y="321242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B25B06-054D-7083-9D99-758E6116D3C7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9C69E-0E01-F69F-7DFE-306D892E129D}"/>
              </a:ext>
            </a:extLst>
          </p:cNvPr>
          <p:cNvSpPr txBox="1"/>
          <p:nvPr/>
        </p:nvSpPr>
        <p:spPr>
          <a:xfrm>
            <a:off x="1070137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BF7A28-086A-0B02-47FF-B997C2CCB53B}"/>
              </a:ext>
            </a:extLst>
          </p:cNvPr>
          <p:cNvSpPr txBox="1"/>
          <p:nvPr/>
        </p:nvSpPr>
        <p:spPr>
          <a:xfrm>
            <a:off x="1031977" y="33060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77D00D-AB65-F093-7ACF-518C3C2E0736}"/>
              </a:ext>
            </a:extLst>
          </p:cNvPr>
          <p:cNvSpPr txBox="1"/>
          <p:nvPr/>
        </p:nvSpPr>
        <p:spPr>
          <a:xfrm>
            <a:off x="1065323" y="43795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911AD63-FB49-8505-52F5-28B0F1BC54D3}"/>
              </a:ext>
            </a:extLst>
          </p:cNvPr>
          <p:cNvSpPr txBox="1"/>
          <p:nvPr/>
        </p:nvSpPr>
        <p:spPr>
          <a:xfrm>
            <a:off x="1030808" y="561663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7946B3-62E8-A8B1-8A0B-1FAB80D2D612}"/>
              </a:ext>
            </a:extLst>
          </p:cNvPr>
          <p:cNvSpPr txBox="1"/>
          <p:nvPr/>
        </p:nvSpPr>
        <p:spPr>
          <a:xfrm>
            <a:off x="6547876" y="201434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A33E9BA-4637-6639-10ED-62EC35872BA0}"/>
              </a:ext>
            </a:extLst>
          </p:cNvPr>
          <p:cNvSpPr txBox="1"/>
          <p:nvPr/>
        </p:nvSpPr>
        <p:spPr>
          <a:xfrm>
            <a:off x="6547875" y="335462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AA9132A-BB2F-80C1-1D5E-AA84DE4952FB}"/>
              </a:ext>
            </a:extLst>
          </p:cNvPr>
          <p:cNvSpPr txBox="1"/>
          <p:nvPr/>
        </p:nvSpPr>
        <p:spPr>
          <a:xfrm>
            <a:off x="8468402" y="20143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68EEC-3746-1078-AC55-F9C697FA00C6}"/>
              </a:ext>
            </a:extLst>
          </p:cNvPr>
          <p:cNvSpPr txBox="1"/>
          <p:nvPr/>
        </p:nvSpPr>
        <p:spPr>
          <a:xfrm>
            <a:off x="3140144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42DCAFF-AAA8-F0EE-ACB9-1B598C5F5F94}"/>
              </a:ext>
            </a:extLst>
          </p:cNvPr>
          <p:cNvSpPr txBox="1"/>
          <p:nvPr/>
        </p:nvSpPr>
        <p:spPr>
          <a:xfrm>
            <a:off x="3187118" y="312059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F7AF5F1-A702-0395-4CBA-C31788BA6534}"/>
              </a:ext>
            </a:extLst>
          </p:cNvPr>
          <p:cNvSpPr txBox="1"/>
          <p:nvPr/>
        </p:nvSpPr>
        <p:spPr>
          <a:xfrm>
            <a:off x="3140144" y="434527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98A3AA0-332B-6888-92B6-77737B8EE4BE}"/>
              </a:ext>
            </a:extLst>
          </p:cNvPr>
          <p:cNvSpPr txBox="1"/>
          <p:nvPr/>
        </p:nvSpPr>
        <p:spPr>
          <a:xfrm>
            <a:off x="3140565" y="558142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DE29550-C000-0651-B3C3-D1CFF7A5C9C4}"/>
              </a:ext>
            </a:extLst>
          </p:cNvPr>
          <p:cNvSpPr txBox="1"/>
          <p:nvPr/>
        </p:nvSpPr>
        <p:spPr>
          <a:xfrm>
            <a:off x="8468401" y="33546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3074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AFBFD4B6-505C-35B4-AC92-8B2016C1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88" y="3070112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8FD17A6A-586B-C814-7E79-FF115428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40" y="4379519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40552D54-0CAB-EF92-02A2-AB31E9F7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15" y="2038400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2C9E98BA-0506-9B02-DEA4-0C0BE5D6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8821" y="203509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CD5A29A7-1604-0BE9-2926-A8789E35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60906" y="553961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13781174-BD72-497E-870E-06FA80E6F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86" y="3299735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0E5C0-DF35-5DA3-4CE3-B5646B13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512B81D-62F0-539D-3A10-73F73A69AD0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D1C601CD-FFFF-F248-842D-DBBF52F81426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90D4FE9-5CD5-14C1-FBF9-EFDB62C83443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2EBFC-D505-A7A4-9FE6-CDECC1A19DDE}"/>
              </a:ext>
            </a:extLst>
          </p:cNvPr>
          <p:cNvSpPr/>
          <p:nvPr/>
        </p:nvSpPr>
        <p:spPr>
          <a:xfrm>
            <a:off x="3923072" y="241600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4DC696B-67D1-3F51-3EB3-2DC26721032C}"/>
              </a:ext>
            </a:extLst>
          </p:cNvPr>
          <p:cNvSpPr/>
          <p:nvPr/>
        </p:nvSpPr>
        <p:spPr>
          <a:xfrm>
            <a:off x="3923072" y="363588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6315D0-D038-DB3D-F887-6D6BA1319E5B}"/>
              </a:ext>
            </a:extLst>
          </p:cNvPr>
          <p:cNvSpPr/>
          <p:nvPr/>
        </p:nvSpPr>
        <p:spPr>
          <a:xfrm>
            <a:off x="3923072" y="477789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0BA5F8A-19CF-870E-4A26-40CC152738FD}"/>
              </a:ext>
            </a:extLst>
          </p:cNvPr>
          <p:cNvSpPr txBox="1"/>
          <p:nvPr/>
        </p:nvSpPr>
        <p:spPr>
          <a:xfrm>
            <a:off x="5362235" y="2369423"/>
            <a:ext cx="595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B82D815-8A43-8FA6-9728-DC11F8B97BA7}"/>
              </a:ext>
            </a:extLst>
          </p:cNvPr>
          <p:cNvSpPr txBox="1"/>
          <p:nvPr/>
        </p:nvSpPr>
        <p:spPr>
          <a:xfrm>
            <a:off x="5409209" y="355321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97988A-BFFC-193B-0191-29D1B7BE9F86}"/>
              </a:ext>
            </a:extLst>
          </p:cNvPr>
          <p:cNvSpPr txBox="1"/>
          <p:nvPr/>
        </p:nvSpPr>
        <p:spPr>
          <a:xfrm>
            <a:off x="5438608" y="4762398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44423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566B-DB4F-ED2B-175B-5B5F4F86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6C497A1-CAE6-545E-03A2-32C2318D05A7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3B3A83E-93C6-A21E-E3A2-113DFC513B17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15D6815-4E07-20CE-F840-9097FB61CEBA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10E164-3342-5724-5058-AFBA3BF151E9}"/>
              </a:ext>
            </a:extLst>
          </p:cNvPr>
          <p:cNvSpPr/>
          <p:nvPr/>
        </p:nvSpPr>
        <p:spPr>
          <a:xfrm>
            <a:off x="2976505" y="312528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120A4E-6C93-7858-A4FF-4CF98383567E}"/>
              </a:ext>
            </a:extLst>
          </p:cNvPr>
          <p:cNvSpPr/>
          <p:nvPr/>
        </p:nvSpPr>
        <p:spPr>
          <a:xfrm>
            <a:off x="2976505" y="434516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F6F0C-2F31-53FD-C5FA-E2BFB65B5405}"/>
              </a:ext>
            </a:extLst>
          </p:cNvPr>
          <p:cNvSpPr/>
          <p:nvPr/>
        </p:nvSpPr>
        <p:spPr>
          <a:xfrm>
            <a:off x="2976505" y="548718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79E871-B616-56EA-B126-3289072E2BBE}"/>
              </a:ext>
            </a:extLst>
          </p:cNvPr>
          <p:cNvSpPr txBox="1"/>
          <p:nvPr/>
        </p:nvSpPr>
        <p:spPr>
          <a:xfrm>
            <a:off x="3897330" y="2966880"/>
            <a:ext cx="63001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um suco de laranja.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3DB5E0-3D76-91D6-6FAA-44FAF5AC3A0B}"/>
              </a:ext>
            </a:extLst>
          </p:cNvPr>
          <p:cNvSpPr txBox="1"/>
          <p:nvPr/>
        </p:nvSpPr>
        <p:spPr>
          <a:xfrm>
            <a:off x="516361" y="1832092"/>
            <a:ext cx="871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Eu quero um bolo de chocolate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707587-15D9-D928-86B5-C202708058CD}"/>
              </a:ext>
            </a:extLst>
          </p:cNvPr>
          <p:cNvSpPr txBox="1"/>
          <p:nvPr/>
        </p:nvSpPr>
        <p:spPr>
          <a:xfrm>
            <a:off x="4045679" y="4272372"/>
            <a:ext cx="50882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de morango.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991E11-A969-7831-C349-8007ED16348A}"/>
              </a:ext>
            </a:extLst>
          </p:cNvPr>
          <p:cNvSpPr txBox="1"/>
          <p:nvPr/>
        </p:nvSpPr>
        <p:spPr>
          <a:xfrm>
            <a:off x="4045679" y="5352994"/>
            <a:ext cx="68210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pode ser de fubá.</a:t>
            </a:r>
          </a:p>
        </p:txBody>
      </p:sp>
    </p:spTree>
    <p:extLst>
      <p:ext uri="{BB962C8B-B14F-4D97-AF65-F5344CB8AC3E}">
        <p14:creationId xmlns:p14="http://schemas.microsoft.com/office/powerpoint/2010/main" val="3593948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DDD4-3F16-6DA2-643A-E6B51E35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C5F3B0-70D2-578F-96F0-BFE6BDD09B1D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9D9A6A9F-8DC7-7495-5806-D78C7B7C42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9868FEB-2D29-61F7-A14A-3A55F997E718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D51A43-A711-B586-FEFB-0A48E64C57E1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IF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CEDCD70-9ED7-8440-F72C-02651A2F6334}"/>
              </a:ext>
            </a:extLst>
          </p:cNvPr>
          <p:cNvSpPr/>
          <p:nvPr/>
        </p:nvSpPr>
        <p:spPr>
          <a:xfrm>
            <a:off x="1150661" y="4410907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Else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1B827E-5538-BEDA-1C4C-E8C27EBB35D5}"/>
              </a:ext>
            </a:extLst>
          </p:cNvPr>
          <p:cNvSpPr txBox="1"/>
          <p:nvPr/>
        </p:nvSpPr>
        <p:spPr>
          <a:xfrm>
            <a:off x="4907294" y="2132429"/>
            <a:ext cx="1484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56262E-583F-F4E6-E08A-A125FE3F507C}"/>
              </a:ext>
            </a:extLst>
          </p:cNvPr>
          <p:cNvSpPr txBox="1"/>
          <p:nvPr/>
        </p:nvSpPr>
        <p:spPr>
          <a:xfrm>
            <a:off x="4907294" y="4272372"/>
            <a:ext cx="33650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SENÃO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298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458C4-F76A-47E6-6A94-699C4C5F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841E97-AD48-1880-07C7-9DE25C9D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0" y="1868556"/>
            <a:ext cx="11110527" cy="32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42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33FF6-ABB7-6580-23D1-6356D7B83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A15A781-95AB-CB16-268C-4C8CE62570C5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61E426B8-3FB6-902C-D1F2-F553A7094BD0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AD56C87-6197-5B5F-3820-B23C01C8A9A4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E00D5C-D834-47C0-DE75-0B070285E058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Case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D4926F-DEA4-324D-273C-9D3F812F6980}"/>
              </a:ext>
            </a:extLst>
          </p:cNvPr>
          <p:cNvSpPr txBox="1"/>
          <p:nvPr/>
        </p:nvSpPr>
        <p:spPr>
          <a:xfrm>
            <a:off x="796027" y="3557906"/>
            <a:ext cx="109504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Escolha com mais opções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86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91BE-DA6B-8AEE-6473-634B5ADA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3F4723-338D-1707-FE00-78BBC887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01" y="241789"/>
            <a:ext cx="8450448" cy="64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DC8B1E4E-B246-EF8F-9945-6B18E2438DC5}"/>
              </a:ext>
            </a:extLst>
          </p:cNvPr>
          <p:cNvSpPr txBox="1"/>
          <p:nvPr/>
        </p:nvSpPr>
        <p:spPr>
          <a:xfrm>
            <a:off x="596799" y="918890"/>
            <a:ext cx="109389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Então no início contávamos basicamente com: HTML e CSS. 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HTML: é como vemos as coisas, é a linguagem de marcação, que permite que o usuário consuma alguma informação sobre um domínio. 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CSS: e a possibilidade de estilizar minha página, deixando com um visual mais agradável.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depois de algum tempo, através do Javascript conseguimos deixar as paginas mais iterativas.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C7434F1-2556-4579-804B-88E8C6B1EF9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84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639099" y="1825137"/>
            <a:ext cx="114031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São uma das principais características da programação, e está presente em grande parte da linguagens conhecidas hoje. </a:t>
            </a:r>
          </a:p>
          <a:p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Permite que um bloco de código seja 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repetido diversas vezes até que uma 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condição seja satisfeita.</a:t>
            </a:r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petir - ícones de setas grátis">
            <a:extLst>
              <a:ext uri="{FF2B5EF4-FFF2-40B4-BE49-F238E27FC236}">
                <a16:creationId xmlns:a16="http://schemas.microsoft.com/office/drawing/2014/main" id="{2589CE81-D3E6-500E-CB51-66144D4D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29" y="3273557"/>
            <a:ext cx="3221770" cy="32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69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639099" y="1825137"/>
            <a:ext cx="1140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Quais seriam os passos para encontrar algo na sala?</a:t>
            </a:r>
          </a:p>
        </p:txBody>
      </p:sp>
      <p:pic>
        <p:nvPicPr>
          <p:cNvPr id="3" name="Picture 2" descr="Crianças Se Envolvem Em Um Jogo De Esconde Esconde Com Criança De Olhos  Vendados Vetor PNG , Vai, Vetor, Brincalhão Imagem PNG e Vetor Para  Download Gratuito">
            <a:extLst>
              <a:ext uri="{FF2B5EF4-FFF2-40B4-BE49-F238E27FC236}">
                <a16:creationId xmlns:a16="http://schemas.microsoft.com/office/drawing/2014/main" id="{A6A2E1A9-B2C9-4C0B-8E77-D35ECA1A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158" y="2591326"/>
            <a:ext cx="3713526" cy="37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e - ícones de natureza grátis">
            <a:extLst>
              <a:ext uri="{FF2B5EF4-FFF2-40B4-BE49-F238E27FC236}">
                <a16:creationId xmlns:a16="http://schemas.microsoft.com/office/drawing/2014/main" id="{D300D5F7-9276-4E3F-B87E-AD8E79A1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55" y="3134588"/>
            <a:ext cx="2268481" cy="22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io - ícones de clima grátis">
            <a:extLst>
              <a:ext uri="{FF2B5EF4-FFF2-40B4-BE49-F238E27FC236}">
                <a16:creationId xmlns:a16="http://schemas.microsoft.com/office/drawing/2014/main" id="{9CC32022-C4F2-44D5-A838-D69EFB6D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7" y="3168742"/>
            <a:ext cx="2248796" cy="22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963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21268-55C1-3794-BCAC-E2039C6D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72E4C22-BA79-AE31-7CDB-9265EB85D48C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E62D485-F4F1-5F28-944D-524A58BBC928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06B117F-2195-860A-8526-95A978D7EA05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74F7E5-0947-33B0-C17A-91A1156AC55C}"/>
              </a:ext>
            </a:extLst>
          </p:cNvPr>
          <p:cNvSpPr txBox="1"/>
          <p:nvPr/>
        </p:nvSpPr>
        <p:spPr>
          <a:xfrm>
            <a:off x="598906" y="1831479"/>
            <a:ext cx="114031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Eles são essenciais para a resolução de uma grande variedade de problemas de programação, como a repetição de uma ação, a iteração em uma coleção de itens ou a espera por uma condição ser satisfeita.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temos três estruturas principais de laços de repetição: 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DO-WHILE. </a:t>
            </a:r>
          </a:p>
        </p:txBody>
      </p:sp>
    </p:spTree>
    <p:extLst>
      <p:ext uri="{BB962C8B-B14F-4D97-AF65-F5344CB8AC3E}">
        <p14:creationId xmlns:p14="http://schemas.microsoft.com/office/powerpoint/2010/main" val="677984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3E503-B9FE-1931-DBC0-10887230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757918-E080-BE5C-368C-48035426B36C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7520CEA-DBC7-9B4D-95FB-31E2C190B1A7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4AF7B80-C41D-F742-0A60-F204A061E41D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8530A4-5381-DAC5-6FFE-06B52F08C60F}"/>
              </a:ext>
            </a:extLst>
          </p:cNvPr>
          <p:cNvSpPr txBox="1"/>
          <p:nvPr/>
        </p:nvSpPr>
        <p:spPr>
          <a:xfrm>
            <a:off x="788887" y="4170581"/>
            <a:ext cx="114031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i em 1 e, enquanto i for menor ou igual a 10, imprime i no console e depois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 laço for é especialmente útil quando sabemos exatamente quantas vezes queremos que nosso código seja executado.</a:t>
            </a:r>
            <a:endParaRPr lang="pt-BR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B240FE-7249-F2C4-CB8E-096CE2C2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89" y="1459542"/>
            <a:ext cx="9323805" cy="21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4B720-FCC9-0B3C-ECBC-705F78FA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5719751-36C2-4589-614D-D8EF5454DF70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C7C3EB2-B0D0-0749-9E17-52593C3435CF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092DF8F-4209-0B6B-826A-60D043A24474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480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676DD5-A0DD-924F-7F58-7E0A50DA2DFE}"/>
              </a:ext>
            </a:extLst>
          </p:cNvPr>
          <p:cNvSpPr txBox="1"/>
          <p:nvPr/>
        </p:nvSpPr>
        <p:spPr>
          <a:xfrm>
            <a:off x="598906" y="4385287"/>
            <a:ext cx="11403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contador em 20 e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enquanto uma condição seja verdadeira,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exibe o resultado no console e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B835E0-F31A-1FB0-8F9D-E8C07E60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95" y="1520775"/>
            <a:ext cx="8703399" cy="23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CC6C-3031-C5E0-E63E-DABB1498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0745D83-9FF9-244F-E8CE-CFBCD0DD08A7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AACCB26-88E3-480E-E5BF-47AAC0DD9CD5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A8A5E52-228A-40EA-DD11-44C62D51DD05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 - </a:t>
            </a:r>
            <a:r>
              <a:rPr lang="pt-BR" sz="48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480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ABE45F-07AD-C257-B20C-661579D9F1C4}"/>
              </a:ext>
            </a:extLst>
          </p:cNvPr>
          <p:cNvSpPr txBox="1"/>
          <p:nvPr/>
        </p:nvSpPr>
        <p:spPr>
          <a:xfrm>
            <a:off x="598906" y="3102911"/>
            <a:ext cx="11403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i em 1 e faz uma verificação, se o número e ímpar, então exibe o resultado no console e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Do </a:t>
            </a:r>
            <a:r>
              <a:rPr lang="pt-B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sempre vai executar pelo menos a 1 vez, e depois valida a condição do </a:t>
            </a:r>
            <a:r>
              <a:rPr lang="pt-B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718220-E6FC-7DD5-8057-F8EB7E23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62" y="197571"/>
            <a:ext cx="5654462" cy="35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1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40C7-8C62-8F09-3F02-97B4D38B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CF4C2A-3267-BF0F-EFB5-C0AAC5ED6D2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C36091-2F64-7FC9-5E1B-D78BF560C2F5}"/>
              </a:ext>
            </a:extLst>
          </p:cNvPr>
          <p:cNvSpPr txBox="1"/>
          <p:nvPr/>
        </p:nvSpPr>
        <p:spPr>
          <a:xfrm>
            <a:off x="569410" y="1026648"/>
            <a:ext cx="114031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Neste exercício, você vai simular um jogo onde o usuário "pensa" em um número de 1 a 100 e o programa deve adivinhar o número, dando um número exato de chutes possíveis.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916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40C7-8C62-8F09-3F02-97B4D38B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CF4C2A-3267-BF0F-EFB5-C0AAC5ED6D2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C9EB3B-C9E0-410D-81E0-87532BCF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276350"/>
            <a:ext cx="8020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563673" y="529120"/>
            <a:ext cx="9759683" cy="2259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501168" y="2331740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1)Calcule a diferença entre 2 números.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Verifique se um numero é par.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3)Solicite 2 notas, e veja se o 1 é múltiplo do segundo. (ex. 9 é múltiplo de 3)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4)Converta uma temperatura em celsius para Fahrenheit (</a:t>
            </a:r>
            <a:r>
              <a:rPr lang="pt-BR" sz="2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ºc</a:t>
            </a:r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*9/5)+32</a:t>
            </a: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5) Calcule a área (base * altura).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639099" y="216439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502367" y="1915304"/>
            <a:ext cx="114031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6) Solicite duas notas ao usuário e informe se está acima da média, e se é uma nota par, e mostre o resultado ao usuário.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7) Solicite o peso e a altura de uma pessoa e calcule o IMC( peso/altura²). </a:t>
            </a:r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Apresente o resultado ao usuário. </a:t>
            </a:r>
          </a:p>
          <a:p>
            <a:endParaRPr lang="pt-BR" sz="28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Verifique se um ano é bissexto.</a:t>
            </a:r>
          </a:p>
          <a:p>
            <a:endParaRPr lang="pt-BR" sz="28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Solicite ao usuário uma taxa de câmbio, e um valor desejado, exiba quanto ficaria esse valor convertido com a taxa. </a:t>
            </a:r>
          </a:p>
        </p:txBody>
      </p:sp>
    </p:spTree>
    <p:extLst>
      <p:ext uri="{BB962C8B-B14F-4D97-AF65-F5344CB8AC3E}">
        <p14:creationId xmlns:p14="http://schemas.microsoft.com/office/powerpoint/2010/main" val="301813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830A-1261-1814-8702-74C1095A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7989B7-B164-788A-EF49-F551C08021D8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4098" name="Picture 2" descr="duvida | UP">
            <a:extLst>
              <a:ext uri="{FF2B5EF4-FFF2-40B4-BE49-F238E27FC236}">
                <a16:creationId xmlns:a16="http://schemas.microsoft.com/office/drawing/2014/main" id="{B6EA947E-85FA-1296-E5C8-AD2E06AA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99" y="966355"/>
            <a:ext cx="3801317" cy="55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C2F667E-95B4-CFAD-DB23-5665E6B179B3}"/>
              </a:ext>
            </a:extLst>
          </p:cNvPr>
          <p:cNvSpPr txBox="1">
            <a:spLocks/>
          </p:cNvSpPr>
          <p:nvPr/>
        </p:nvSpPr>
        <p:spPr>
          <a:xfrm>
            <a:off x="5013612" y="3283527"/>
            <a:ext cx="7554191" cy="124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7200" dirty="0">
                <a:solidFill>
                  <a:srgbClr val="A50021"/>
                </a:solidFill>
              </a:rPr>
              <a:t>Mas quem usa?</a:t>
            </a: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0292A88-701E-DB59-A56A-4B0602D0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60" y="3065318"/>
            <a:ext cx="2215116" cy="2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99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F646E-73D2-6F8E-BBCC-4BD2B0D40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A476604-EBFB-5BEC-1399-6964040CF45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D35B4E-D890-A6E9-151A-D79602CC40C8}"/>
              </a:ext>
            </a:extLst>
          </p:cNvPr>
          <p:cNvSpPr txBox="1"/>
          <p:nvPr/>
        </p:nvSpPr>
        <p:spPr>
          <a:xfrm>
            <a:off x="569410" y="871537"/>
            <a:ext cx="1140311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10) Pedir um número ao usuário de 1 a 9, e imprima a tabuada desse valor.</a:t>
            </a:r>
          </a:p>
          <a:p>
            <a:endParaRPr lang="pt-B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11) Neste exercício, você vai simular um jogo de "Pedra, papel e tesoura" contra o computador.  </a:t>
            </a: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12) Neste exercício, você precisa criar um programa que calcula o fatorial de um número. O fatorial de um número é o produto de todos os números inteiros positivos de 1 até o número. Por exemplo, o fatorial de 5 (representado por 5!) é 1 * 2 * 3 * 4 * 5 = 120.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1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EEE5F2-FE10-EAB8-40FF-C852FDBA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16" y="1485900"/>
            <a:ext cx="3021580" cy="1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gnificados da Marca Netflix - Logotipo, Cores e Conceitos">
            <a:extLst>
              <a:ext uri="{FF2B5EF4-FFF2-40B4-BE49-F238E27FC236}">
                <a16:creationId xmlns:a16="http://schemas.microsoft.com/office/drawing/2014/main" id="{FAD2136D-3590-09B2-A8BA-5ED13FC0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73" y="1266897"/>
            <a:ext cx="3179144" cy="17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B86DA6-E254-3D95-ACEF-92E35316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46" y="3429000"/>
            <a:ext cx="3021580" cy="30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avaScript Game Engines | Blog da TreinaWeb">
            <a:extLst>
              <a:ext uri="{FF2B5EF4-FFF2-40B4-BE49-F238E27FC236}">
                <a16:creationId xmlns:a16="http://schemas.microsoft.com/office/drawing/2014/main" id="{BDE3C65B-EBD9-F928-6350-02688EF6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3824361"/>
            <a:ext cx="2487323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potify: música e podcasts – Apps no Google Play">
            <a:extLst>
              <a:ext uri="{FF2B5EF4-FFF2-40B4-BE49-F238E27FC236}">
                <a16:creationId xmlns:a16="http://schemas.microsoft.com/office/drawing/2014/main" id="{63A152BB-98BB-E376-79BB-218E8DE4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94" y="3429000"/>
            <a:ext cx="2401263" cy="24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1104168" y="1630795"/>
            <a:ext cx="10419350" cy="359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Como sabemos se uma página utiliza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r>
              <a:rPr lang="pt-BR" dirty="0">
                <a:solidFill>
                  <a:srgbClr val="A50021"/>
                </a:solidFill>
              </a:rPr>
              <a:t>?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02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912151" y="1757232"/>
            <a:ext cx="4414795" cy="4229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Acesse o definições do seu navegador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0ACD95-A15D-A70E-93CF-25F0DBB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0" y="0"/>
            <a:ext cx="495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BDEAE1-6B2F-1569-5BF5-C708DD490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4"/>
          <a:stretch/>
        </p:blipFill>
        <p:spPr>
          <a:xfrm>
            <a:off x="385763" y="1199956"/>
            <a:ext cx="10926461" cy="47865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4424516" y="4709652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43339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fb0879af-3eba-417a-a55a-ffe6dcd6ca77"/>
    <ds:schemaRef ds:uri="http://purl.org/dc/dcmitype/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6dc4bcd6-49db-4c07-9060-8acfc67cef9f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943</TotalTime>
  <Words>1310</Words>
  <Application>Microsoft Office PowerPoint</Application>
  <PresentationFormat>Widescreen</PresentationFormat>
  <Paragraphs>243</Paragraphs>
  <Slides>50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Candara</vt:lpstr>
      <vt:lpstr>Corbel</vt:lpstr>
      <vt:lpstr>Times New Roman</vt:lpstr>
      <vt:lpstr>Personalizado</vt:lpstr>
      <vt:lpstr>Programação FrontEnd</vt:lpstr>
      <vt:lpstr>Apresentação do PowerPoint</vt:lpstr>
      <vt:lpstr>BackEnd – História</vt:lpstr>
      <vt:lpstr>BackEnd – História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FrontEnd</dc:title>
  <dc:creator>Nanda Fretes</dc:creator>
  <cp:lastModifiedBy>FERNANDA MILITAO SILVA FRETES</cp:lastModifiedBy>
  <cp:revision>13</cp:revision>
  <dcterms:created xsi:type="dcterms:W3CDTF">2024-06-11T13:39:06Z</dcterms:created>
  <dcterms:modified xsi:type="dcterms:W3CDTF">2025-02-03T13:28:02Z</dcterms:modified>
</cp:coreProperties>
</file>